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EB Garamond"/>
      <p:regular r:id="rId44"/>
      <p:bold r:id="rId45"/>
      <p:italic r:id="rId46"/>
      <p:boldItalic r:id="rId47"/>
    </p:embeddedFont>
    <p:embeddedFont>
      <p:font typeface="Gill Sans"/>
      <p:regular r:id="rId48"/>
      <p:bold r:id="rId49"/>
    </p:embeddedFont>
    <p:embeddedFont>
      <p:font typeface="Merriweather"/>
      <p:regular r:id="rId50"/>
      <p:bold r:id="rId51"/>
      <p:italic r:id="rId52"/>
      <p:boldItalic r:id="rId53"/>
    </p:embeddedFont>
    <p:embeddedFont>
      <p:font typeface="Source Sans Pro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EBGaramond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EBGaramond-italic.fntdata"/><Relationship Id="rId45" Type="http://schemas.openxmlformats.org/officeDocument/2006/relationships/font" Target="fonts/EBGaramon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GillSans-regular.fntdata"/><Relationship Id="rId47" Type="http://schemas.openxmlformats.org/officeDocument/2006/relationships/font" Target="fonts/EBGaramond-boldItalic.fntdata"/><Relationship Id="rId49" Type="http://schemas.openxmlformats.org/officeDocument/2006/relationships/font" Target="fonts/Gill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erriweather-bold.fntdata"/><Relationship Id="rId50" Type="http://schemas.openxmlformats.org/officeDocument/2006/relationships/font" Target="fonts/Merriweather-regular.fntdata"/><Relationship Id="rId53" Type="http://schemas.openxmlformats.org/officeDocument/2006/relationships/font" Target="fonts/Merriweather-boldItalic.fntdata"/><Relationship Id="rId52" Type="http://schemas.openxmlformats.org/officeDocument/2006/relationships/font" Target="fonts/Merriweather-italic.fntdata"/><Relationship Id="rId11" Type="http://schemas.openxmlformats.org/officeDocument/2006/relationships/slide" Target="slides/slide7.xml"/><Relationship Id="rId55" Type="http://schemas.openxmlformats.org/officeDocument/2006/relationships/font" Target="fonts/SourceSansPro-bold.fntdata"/><Relationship Id="rId10" Type="http://schemas.openxmlformats.org/officeDocument/2006/relationships/slide" Target="slides/slide6.xml"/><Relationship Id="rId54" Type="http://schemas.openxmlformats.org/officeDocument/2006/relationships/font" Target="fonts/SourceSansPro-regular.fntdata"/><Relationship Id="rId13" Type="http://schemas.openxmlformats.org/officeDocument/2006/relationships/slide" Target="slides/slide9.xml"/><Relationship Id="rId57" Type="http://schemas.openxmlformats.org/officeDocument/2006/relationships/font" Target="fonts/SourceSansPro-boldItalic.fntdata"/><Relationship Id="rId12" Type="http://schemas.openxmlformats.org/officeDocument/2006/relationships/slide" Target="slides/slide8.xml"/><Relationship Id="rId56" Type="http://schemas.openxmlformats.org/officeDocument/2006/relationships/font" Target="fonts/SourceSansPro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28c141e9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428c141e9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28c141e9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428c141e9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428c141e96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428c141e96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428c141e9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428c141e9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28c141e9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428c141e9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28c141e9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28c141e9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428c141e9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428c141e9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428c141e9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428c141e9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428c141e9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428c141e9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428c141e9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428c141e9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2826ab0d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2826ab0d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428c141e9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428c141e9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428c141e96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428c141e96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8c141e9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428c141e9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428c141e96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428c141e96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4298eca55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4298eca55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4298eca55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4298eca55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4298eca55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4298eca55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298eca55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298eca55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98eca55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4298eca55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4298eca55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4298eca55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42826ab0d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42826ab0d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4298eca55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4298eca55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4298eca55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4298eca55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298eca55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4298eca55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4298eca55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4298eca55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98eca55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4298eca55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4298eca55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4298eca55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428c141e9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428c141e9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428c141e9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428c141e9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428c141e9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428c141e9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428c141e9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428c141e9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28c141e9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428c141e9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428c141e9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428c141e9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381000" y="1314450"/>
            <a:ext cx="84582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260"/>
              <a:buChar char="●"/>
              <a:defRPr/>
            </a:lvl1pPr>
            <a:lvl2pPr indent="-308610" lvl="1" marL="9144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60"/>
              <a:buChar char="○"/>
              <a:defRPr/>
            </a:lvl2pPr>
            <a:lvl3pPr indent="-308610" lvl="2" marL="13716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60"/>
              <a:buChar char="■"/>
              <a:defRPr/>
            </a:lvl3pPr>
            <a:lvl4pPr indent="-308610" lvl="3" marL="18288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60"/>
              <a:buChar char="●"/>
              <a:defRPr/>
            </a:lvl4pPr>
            <a:lvl5pPr indent="-299720" lvl="4" marL="22860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20"/>
              <a:buChar char="○"/>
              <a:defRPr/>
            </a:lvl5pPr>
            <a:lvl6pPr indent="-354329" lvl="5" marL="2743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980"/>
              <a:buChar char="■"/>
              <a:defRPr/>
            </a:lvl6pPr>
            <a:lvl7pPr indent="-354329" lvl="6" marL="3200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80"/>
              <a:buChar char="●"/>
              <a:defRPr/>
            </a:lvl7pPr>
            <a:lvl8pPr indent="-354329" lvl="7" marL="3657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80"/>
              <a:buChar char="○"/>
              <a:defRPr/>
            </a:lvl8pPr>
            <a:lvl9pPr indent="-354329" lvl="8" marL="41148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980"/>
              <a:buChar char="■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i="0" sz="4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600" u="none" cap="none" strike="noStrike">
                <a:solidFill>
                  <a:srgbClr val="9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600" u="none" cap="none" strike="noStrike">
                <a:solidFill>
                  <a:srgbClr val="9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600" u="none" cap="none" strike="noStrike">
                <a:solidFill>
                  <a:srgbClr val="9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600" u="none" cap="none" strike="noStrike">
                <a:solidFill>
                  <a:srgbClr val="90000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600" u="none" cap="none" strike="noStrike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1582625" y="4609575"/>
            <a:ext cx="7561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search/cs?searchtype=author&amp;query=Li%2C+M+M" TargetMode="External"/><Relationship Id="rId4" Type="http://schemas.openxmlformats.org/officeDocument/2006/relationships/hyperlink" Target="https://arxiv.org/search/cs?searchtype=author&amp;query=Huang%2C+K" TargetMode="External"/><Relationship Id="rId5" Type="http://schemas.openxmlformats.org/officeDocument/2006/relationships/hyperlink" Target="https://arxiv.org/search/cs?searchtype=author&amp;query=Zitnik%2C+M" TargetMode="External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hyperlink" Target="https://arxiv.org/search/cs?searchtype=author&amp;query=Kipf%2C+T+N" TargetMode="External"/><Relationship Id="rId5" Type="http://schemas.openxmlformats.org/officeDocument/2006/relationships/hyperlink" Target="https://arxiv.org/search/cs?searchtype=author&amp;query=Welling%2C+M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ytorch-geometric.readthedocs.io/en/1.3.2/_modules/torch_geometric/nn/conv/gcn_conv.html" TargetMode="External"/><Relationship Id="rId4" Type="http://schemas.openxmlformats.org/officeDocument/2006/relationships/hyperlink" Target="https://github.com/stellargraph/stellargraph/blob/develop/stellargraph/layer/gcn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sciencedirect.com/topics/medicine-and-dentistry/connectome" TargetMode="External"/><Relationship Id="rId4" Type="http://schemas.openxmlformats.org/officeDocument/2006/relationships/hyperlink" Target="https://www.sciencedirect.com/science/article/pii/S1053811921001245#!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sciencedirect.com/science/article/pii/S1053811921001245#!" TargetMode="External"/><Relationship Id="rId4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rgbClr val="222222"/>
                </a:solidFill>
                <a:latin typeface="Gill Sans"/>
                <a:ea typeface="Gill Sans"/>
                <a:cs typeface="Gill Sans"/>
                <a:sym typeface="Gill Sans"/>
              </a:rPr>
              <a:t>BioMedical Learning through Graph Neural Networks</a:t>
            </a:r>
            <a:endParaRPr sz="63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Dr. Nisha Pillai</a:t>
            </a:r>
            <a:endParaRPr sz="2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Postdoctoral Associate @ Mississippi State University</a:t>
            </a:r>
            <a:endParaRPr sz="22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81000" y="1314450"/>
            <a:ext cx="66330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861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1260"/>
              <a:buChar char="●"/>
            </a:pPr>
            <a:r>
              <a:rPr lang="en"/>
              <a:t>Eigenvector centrality</a:t>
            </a:r>
            <a:endParaRPr/>
          </a:p>
          <a:p>
            <a:pPr indent="-30861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"/>
              <a:t>largest eigenvalue of adjacency matrix</a:t>
            </a:r>
            <a:endParaRPr/>
          </a:p>
          <a:p>
            <a:pPr indent="-30861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60"/>
              <a:buChar char="○"/>
            </a:pPr>
            <a:r>
              <a:rPr lang="en"/>
              <a:t>eigen vector as centrality score vector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60"/>
              <a:buChar char="●"/>
            </a:pPr>
            <a:r>
              <a:rPr lang="en"/>
              <a:t>Betweenness centrality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400"/>
              <a:t>Number of shortest paths passing through a node</a:t>
            </a:r>
            <a:endParaRPr sz="2400"/>
          </a:p>
        </p:txBody>
      </p:sp>
      <p:sp>
        <p:nvSpPr>
          <p:cNvPr id="133" name="Google Shape;133;p23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r>
              <a:rPr lang="en"/>
              <a:t> Centrality</a:t>
            </a:r>
            <a:endParaRPr/>
          </a:p>
        </p:txBody>
      </p:sp>
      <p:sp>
        <p:nvSpPr>
          <p:cNvPr id="134" name="Google Shape;134;p23"/>
          <p:cNvSpPr txBox="1"/>
          <p:nvPr/>
        </p:nvSpPr>
        <p:spPr>
          <a:xfrm>
            <a:off x="2256500" y="4612550"/>
            <a:ext cx="688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780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Source: Deep Learning on Graphs, Yao Ma and Jiliang Tang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775" y="2001038"/>
            <a:ext cx="2920126" cy="1577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81000" y="1314450"/>
            <a:ext cx="66330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400"/>
              <a:t>Variant of eigenvector centrality</a:t>
            </a:r>
            <a:endParaRPr sz="2400"/>
          </a:p>
        </p:txBody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Katz</a:t>
            </a:r>
            <a:r>
              <a:rPr lang="en"/>
              <a:t> Centrality</a:t>
            </a:r>
            <a:endParaRPr/>
          </a:p>
        </p:txBody>
      </p:sp>
      <p:sp>
        <p:nvSpPr>
          <p:cNvPr id="142" name="Google Shape;142;p24"/>
          <p:cNvSpPr txBox="1"/>
          <p:nvPr/>
        </p:nvSpPr>
        <p:spPr>
          <a:xfrm>
            <a:off x="2256500" y="4612550"/>
            <a:ext cx="688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780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Source: Deep Learning on Graphs, Yao Ma and Jiliang Tang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775" y="2001038"/>
            <a:ext cx="2920126" cy="157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275" y="1878175"/>
            <a:ext cx="35814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4525" y="3375513"/>
            <a:ext cx="262890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81000" y="1314450"/>
            <a:ext cx="85380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Protein-Protein Interaction (PPI)</a:t>
            </a:r>
            <a:endParaRPr sz="1900"/>
          </a:p>
          <a:p>
            <a:pPr indent="-3492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Interactions among proteins, Proteins as nodes, interactions as edges</a:t>
            </a:r>
            <a:endParaRPr sz="1900"/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Gene regulatory networks</a:t>
            </a:r>
            <a:endParaRPr sz="1900"/>
          </a:p>
          <a:p>
            <a:pPr indent="-3492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Regulating gene expression, generating proteins from DNA sequence</a:t>
            </a:r>
            <a:endParaRPr sz="1900"/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Metabolic networks</a:t>
            </a:r>
            <a:endParaRPr sz="1900"/>
          </a:p>
          <a:p>
            <a:pPr indent="-349250" lvl="1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Metabolic reactions in a living organisms, enzymes as edges</a:t>
            </a:r>
            <a:endParaRPr sz="1900"/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Drug drug interaction networks</a:t>
            </a:r>
            <a:endParaRPr sz="1900"/>
          </a:p>
        </p:txBody>
      </p:sp>
      <p:sp>
        <p:nvSpPr>
          <p:cNvPr id="151" name="Google Shape;151;p25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in Biology</a:t>
            </a:r>
            <a:endParaRPr/>
          </a:p>
        </p:txBody>
      </p:sp>
      <p:sp>
        <p:nvSpPr>
          <p:cNvPr id="152" name="Google Shape;152;p25"/>
          <p:cNvSpPr txBox="1"/>
          <p:nvPr/>
        </p:nvSpPr>
        <p:spPr>
          <a:xfrm>
            <a:off x="-100" y="461255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Giulia Muzio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et al.  Biological network analysis with deep learning</a:t>
            </a:r>
            <a:r>
              <a:rPr b="1" lang="en" sz="1800">
                <a:solidFill>
                  <a:srgbClr val="2A2A2A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Bi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oinfo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rmatics, 2021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idx="1" type="body"/>
          </p:nvPr>
        </p:nvSpPr>
        <p:spPr>
          <a:xfrm>
            <a:off x="381000" y="1314450"/>
            <a:ext cx="85380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marR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1900"/>
              <a:buChar char="●"/>
            </a:pPr>
            <a:r>
              <a:t/>
            </a:r>
            <a:endParaRPr sz="1900"/>
          </a:p>
        </p:txBody>
      </p:sp>
      <p:sp>
        <p:nvSpPr>
          <p:cNvPr id="158" name="Google Shape;158;p26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Prediction</a:t>
            </a: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-100" y="461255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Zhang and Chen,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Link Prediction Based on Graph Neural Networks</a:t>
            </a:r>
            <a:r>
              <a:rPr b="1" lang="en" sz="1800">
                <a:solidFill>
                  <a:srgbClr val="2A2A2A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NeurIPS 2018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165632"/>
            <a:ext cx="9143999" cy="3020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r>
              <a:rPr lang="en"/>
              <a:t> Classification</a:t>
            </a:r>
            <a:endParaRPr/>
          </a:p>
        </p:txBody>
      </p:sp>
      <p:sp>
        <p:nvSpPr>
          <p:cNvPr id="166" name="Google Shape;166;p27"/>
          <p:cNvSpPr txBox="1"/>
          <p:nvPr/>
        </p:nvSpPr>
        <p:spPr>
          <a:xfrm>
            <a:off x="-100" y="4688750"/>
            <a:ext cx="9144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2A2A2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Gligorijević V, Barot M, Bonneau R. deepNF: deep network fusion for protein function prediction. </a:t>
            </a:r>
            <a:r>
              <a:rPr i="1" lang="en" sz="1150">
                <a:solidFill>
                  <a:srgbClr val="2A2A2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Bioinformatics</a:t>
            </a:r>
            <a:r>
              <a:rPr lang="en" sz="1150">
                <a:solidFill>
                  <a:srgbClr val="2A2A2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2018.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00" y="1081625"/>
            <a:ext cx="7369853" cy="36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Classification</a:t>
            </a:r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-100" y="4612550"/>
            <a:ext cx="91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Michelle M. Li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Kexin Huang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Marinka Zitnik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Graph Representation Learning in Biomedicine,  2021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4" name="Google Shape;17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951150"/>
            <a:ext cx="8839198" cy="146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81000" y="1314450"/>
            <a:ext cx="84582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600"/>
              <a:t>Drugbank                     </a:t>
            </a:r>
            <a:r>
              <a:rPr lang="en" sz="2600"/>
              <a:t>Protein Interaction Network Analysis</a:t>
            </a:r>
            <a:endParaRPr sz="2600"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600"/>
              <a:t>MUTAG   </a:t>
            </a:r>
            <a:r>
              <a:rPr lang="en" sz="2600"/>
              <a:t>                    </a:t>
            </a:r>
            <a:r>
              <a:rPr lang="en" sz="2600"/>
              <a:t>Molecular INTeraction</a:t>
            </a:r>
            <a:endParaRPr sz="2600"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600"/>
              <a:t>PubChem’s BioAssay database   DREAM4</a:t>
            </a:r>
            <a:endParaRPr sz="2600"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600"/>
              <a:t>Protein Data Bank                    Tox21</a:t>
            </a:r>
            <a:endParaRPr sz="2600"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600"/>
              <a:t> Human Protein Reference Database</a:t>
            </a:r>
            <a:endParaRPr sz="2600"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Datasets</a:t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-100" y="461255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Giulia Muzio et al.  Biological network analysis with deep learning</a:t>
            </a:r>
            <a:r>
              <a:rPr b="1" lang="en" sz="1800">
                <a:solidFill>
                  <a:srgbClr val="2A2A2A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, 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Bioinformatics, 2021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Neural Network Model</a:t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9900"/>
            <a:ext cx="8839199" cy="340560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/>
        </p:nvSpPr>
        <p:spPr>
          <a:xfrm>
            <a:off x="2256500" y="4612550"/>
            <a:ext cx="688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780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Sanchez-Lengeling, et al., "A Gentle Introduction to Graph Neural Networks", Distill, 2021.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Predictions</a:t>
            </a:r>
            <a:endParaRPr/>
          </a:p>
        </p:txBody>
      </p:sp>
      <p:sp>
        <p:nvSpPr>
          <p:cNvPr id="194" name="Google Shape;194;p31"/>
          <p:cNvSpPr txBox="1"/>
          <p:nvPr/>
        </p:nvSpPr>
        <p:spPr>
          <a:xfrm>
            <a:off x="2256500" y="4612550"/>
            <a:ext cx="688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780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Sanchez-Lengeling, et al., "A Gentle Introduction to Graph Neural Networks", Distill, 2021.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81000" y="1314450"/>
            <a:ext cx="84582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381317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ct val="100000"/>
              <a:buChar char="●"/>
            </a:pPr>
            <a:r>
              <a:rPr lang="en" sz="2600"/>
              <a:t>Pooling → Gather all information in matrix, Average/Sum</a:t>
            </a:r>
            <a:endParaRPr sz="2600"/>
          </a:p>
          <a:p>
            <a:pPr indent="-38131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00"/>
              <a:t>Node prediction with no node features → Pooling with edges</a:t>
            </a:r>
            <a:endParaRPr sz="2600"/>
          </a:p>
          <a:p>
            <a:pPr indent="-38131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00"/>
              <a:t>Edge prediction with no properties → Pooling with nodes</a:t>
            </a:r>
            <a:endParaRPr sz="2600"/>
          </a:p>
          <a:p>
            <a:pPr indent="-38131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600"/>
              <a:t>Global Average Pooling → Graph embedding</a:t>
            </a:r>
            <a:endParaRPr sz="2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Passing</a:t>
            </a:r>
            <a:endParaRPr/>
          </a:p>
        </p:txBody>
      </p:sp>
      <p:sp>
        <p:nvSpPr>
          <p:cNvPr id="201" name="Google Shape;201;p32"/>
          <p:cNvSpPr txBox="1"/>
          <p:nvPr/>
        </p:nvSpPr>
        <p:spPr>
          <a:xfrm>
            <a:off x="2256500" y="4612550"/>
            <a:ext cx="688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780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Sanchez-Lengeling, et al., "A Gentle Introduction to Graph Neural Networks", Distill, 2021.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381000" y="1314450"/>
            <a:ext cx="84582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Gather neighbour node information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Aggregate them</a:t>
            </a:r>
            <a:endParaRPr sz="2600"/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Update function → an NN method</a:t>
            </a:r>
            <a:endParaRPr sz="2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69" y="0"/>
            <a:ext cx="5680193" cy="359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14307"/>
            <a:ext cx="9144001" cy="268983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/>
        </p:nvSpPr>
        <p:spPr>
          <a:xfrm>
            <a:off x="6069225" y="4499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Source: @Nature, Deepmind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Passing</a:t>
            </a:r>
            <a:endParaRPr/>
          </a:p>
        </p:txBody>
      </p:sp>
      <p:sp>
        <p:nvSpPr>
          <p:cNvPr id="208" name="Google Shape;208;p33"/>
          <p:cNvSpPr txBox="1"/>
          <p:nvPr/>
        </p:nvSpPr>
        <p:spPr>
          <a:xfrm>
            <a:off x="2256500" y="4612550"/>
            <a:ext cx="688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780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Sanchez-Lengeling, et al., "A Gentle Introduction to Graph Neural Networks", Distill, 2021.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150" y="1272300"/>
            <a:ext cx="7321557" cy="33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Representation</a:t>
            </a:r>
            <a:endParaRPr/>
          </a:p>
        </p:txBody>
      </p:sp>
      <p:sp>
        <p:nvSpPr>
          <p:cNvPr id="215" name="Google Shape;215;p34"/>
          <p:cNvSpPr txBox="1"/>
          <p:nvPr/>
        </p:nvSpPr>
        <p:spPr>
          <a:xfrm>
            <a:off x="2256500" y="4612550"/>
            <a:ext cx="688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780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Sanchez-Lengeling, et al., "A Gentle Introduction to Graph Neural Networks", Distill, 2021.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9900"/>
            <a:ext cx="8839204" cy="320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Convolutional Networks</a:t>
            </a:r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175" y="1345025"/>
            <a:ext cx="703897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/>
          <p:nvPr/>
        </p:nvSpPr>
        <p:spPr>
          <a:xfrm>
            <a:off x="2256500" y="4612550"/>
            <a:ext cx="688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780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Thomas N. Kipf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Max Welling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"Semi-Supervised Classification with Graph Convolutional Networks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2016.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381000" y="1314450"/>
            <a:ext cx="84582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200"/>
              <a:t>Inputs: Initial feature vector for nodes, adjacency list</a:t>
            </a:r>
            <a:endParaRPr sz="2200"/>
          </a:p>
          <a:p>
            <a:pPr indent="0" lvl="0" marL="0" rtl="0" algn="ctr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200">
                <a:latin typeface="Times"/>
                <a:ea typeface="Times"/>
                <a:cs typeface="Times"/>
                <a:sym typeface="Times"/>
              </a:rPr>
              <a:t>H</a:t>
            </a:r>
            <a:r>
              <a:rPr baseline="30000" lang="en" sz="2200">
                <a:latin typeface="Times"/>
                <a:ea typeface="Times"/>
                <a:cs typeface="Times"/>
                <a:sym typeface="Times"/>
              </a:rPr>
              <a:t>l+1</a:t>
            </a:r>
            <a:r>
              <a:rPr lang="en" sz="2200"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 lang="en" sz="2200">
                <a:latin typeface="Times"/>
                <a:ea typeface="Times"/>
                <a:cs typeface="Times"/>
                <a:sym typeface="Times"/>
              </a:rPr>
              <a:t>f(H</a:t>
            </a:r>
            <a:r>
              <a:rPr baseline="30000" i="1" lang="en" sz="2200">
                <a:latin typeface="Times"/>
                <a:ea typeface="Times"/>
                <a:cs typeface="Times"/>
                <a:sym typeface="Times"/>
              </a:rPr>
              <a:t>l</a:t>
            </a:r>
            <a:r>
              <a:rPr i="1" lang="en" sz="2200">
                <a:latin typeface="Times"/>
                <a:ea typeface="Times"/>
                <a:cs typeface="Times"/>
                <a:sym typeface="Times"/>
              </a:rPr>
              <a:t> , A), </a:t>
            </a:r>
            <a:r>
              <a:rPr lang="en" sz="2200">
                <a:latin typeface="Times"/>
                <a:ea typeface="Times"/>
                <a:cs typeface="Times"/>
                <a:sym typeface="Times"/>
              </a:rPr>
              <a:t>L - number of layers</a:t>
            </a:r>
            <a:endParaRPr sz="2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200"/>
              <a:t>Let the “f” be ReLU,</a:t>
            </a:r>
            <a:endParaRPr sz="2200"/>
          </a:p>
          <a:p>
            <a:pPr indent="0" lvl="0" marL="0" rtl="0" algn="ctr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200">
                <a:latin typeface="Times"/>
                <a:ea typeface="Times"/>
                <a:cs typeface="Times"/>
                <a:sym typeface="Times"/>
              </a:rPr>
              <a:t>H</a:t>
            </a:r>
            <a:r>
              <a:rPr baseline="30000" lang="en" sz="2200">
                <a:latin typeface="Times"/>
                <a:ea typeface="Times"/>
                <a:cs typeface="Times"/>
                <a:sym typeface="Times"/>
              </a:rPr>
              <a:t>l+1</a:t>
            </a:r>
            <a:r>
              <a:rPr lang="en" sz="2200">
                <a:latin typeface="Times"/>
                <a:ea typeface="Times"/>
                <a:cs typeface="Times"/>
                <a:sym typeface="Times"/>
              </a:rPr>
              <a:t> = </a:t>
            </a:r>
            <a:r>
              <a:rPr i="1" lang="en" sz="2200">
                <a:latin typeface="Times"/>
                <a:ea typeface="Times"/>
                <a:cs typeface="Times"/>
                <a:sym typeface="Times"/>
              </a:rPr>
              <a:t>ReLU</a:t>
            </a:r>
            <a:r>
              <a:rPr lang="en" sz="2200">
                <a:latin typeface="Times"/>
                <a:ea typeface="Times"/>
                <a:cs typeface="Times"/>
                <a:sym typeface="Times"/>
              </a:rPr>
              <a:t>(AH</a:t>
            </a:r>
            <a:r>
              <a:rPr baseline="30000" lang="en" sz="2200">
                <a:latin typeface="Times"/>
                <a:ea typeface="Times"/>
                <a:cs typeface="Times"/>
                <a:sym typeface="Times"/>
              </a:rPr>
              <a:t>l</a:t>
            </a:r>
            <a:r>
              <a:rPr lang="en" sz="2200">
                <a:latin typeface="Times"/>
                <a:ea typeface="Times"/>
                <a:cs typeface="Times"/>
                <a:sym typeface="Times"/>
              </a:rPr>
              <a:t>W</a:t>
            </a:r>
            <a:r>
              <a:rPr baseline="30000" lang="en" sz="2200">
                <a:latin typeface="Times"/>
                <a:ea typeface="Times"/>
                <a:cs typeface="Times"/>
                <a:sym typeface="Times"/>
              </a:rPr>
              <a:t>l</a:t>
            </a:r>
            <a:r>
              <a:rPr lang="en" sz="2200">
                <a:latin typeface="Times"/>
                <a:ea typeface="Times"/>
                <a:cs typeface="Times"/>
                <a:sym typeface="Times"/>
              </a:rPr>
              <a:t>),   W is the weight matrix, </a:t>
            </a:r>
            <a:endParaRPr sz="2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ctr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latin typeface="Times"/>
                <a:ea typeface="Times"/>
                <a:cs typeface="Times"/>
                <a:sym typeface="Times"/>
              </a:rPr>
              <a:t>ReLU is a non-linear activation function, To normalize, 1/D</a:t>
            </a:r>
            <a:r>
              <a:rPr baseline="-25000" lang="en" sz="2200">
                <a:latin typeface="Times"/>
                <a:ea typeface="Times"/>
                <a:cs typeface="Times"/>
                <a:sym typeface="Times"/>
              </a:rPr>
              <a:t>i</a:t>
            </a:r>
            <a:r>
              <a:rPr baseline="30000" lang="en" sz="2200">
                <a:latin typeface="Times"/>
                <a:ea typeface="Times"/>
                <a:cs typeface="Times"/>
                <a:sym typeface="Times"/>
              </a:rPr>
              <a:t>1/2  </a:t>
            </a:r>
            <a:r>
              <a:rPr lang="en" sz="2200">
                <a:latin typeface="Times"/>
                <a:ea typeface="Times"/>
                <a:cs typeface="Times"/>
                <a:sym typeface="Times"/>
              </a:rPr>
              <a:t>A 1/D</a:t>
            </a:r>
            <a:r>
              <a:rPr baseline="-25000" lang="en" sz="2200">
                <a:latin typeface="Times"/>
                <a:ea typeface="Times"/>
                <a:cs typeface="Times"/>
                <a:sym typeface="Times"/>
              </a:rPr>
              <a:t>j</a:t>
            </a:r>
            <a:r>
              <a:rPr baseline="30000" lang="en" sz="2200">
                <a:latin typeface="Times"/>
                <a:ea typeface="Times"/>
                <a:cs typeface="Times"/>
                <a:sym typeface="Times"/>
              </a:rPr>
              <a:t>1/</a:t>
            </a:r>
            <a:endParaRPr baseline="30000" sz="2200">
              <a:latin typeface="Times"/>
              <a:ea typeface="Times"/>
              <a:cs typeface="Times"/>
              <a:sym typeface="Times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29" name="Google Shape;229;p36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Convolutional Networks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381000" y="1314450"/>
            <a:ext cx="84582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Pytorch: </a:t>
            </a:r>
            <a:r>
              <a:rPr b="1" lang="en" sz="2100">
                <a:solidFill>
                  <a:srgbClr val="404040"/>
                </a:solidFill>
                <a:highlight>
                  <a:srgbClr val="FCFCFC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2100" u="sng">
                <a:solidFill>
                  <a:schemeClr val="hlink"/>
                </a:solidFill>
                <a:highlight>
                  <a:srgbClr val="FCFCFC"/>
                </a:highlight>
                <a:latin typeface="Georgia"/>
                <a:ea typeface="Georgia"/>
                <a:cs typeface="Georgia"/>
                <a:sym typeface="Georgia"/>
                <a:hlinkClick r:id="rId3"/>
              </a:rPr>
              <a:t>https://pytorch-geometric.readthedocs.io/en/1.3.2/_modules/torch_geometric/nn/conv/gcn_conv.html</a:t>
            </a:r>
            <a:r>
              <a:rPr b="1" lang="en" sz="2100">
                <a:solidFill>
                  <a:srgbClr val="404040"/>
                </a:solidFill>
                <a:highlight>
                  <a:srgbClr val="FCFCFC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b="1" sz="2100">
              <a:solidFill>
                <a:srgbClr val="404040"/>
              </a:solidFill>
              <a:highlight>
                <a:srgbClr val="FCFCFC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Tensorflow: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https://github.com/stellargraph/stellargraph/blob/develop/stellargraph/layer/gcn.py</a:t>
            </a:r>
            <a:r>
              <a:rPr lang="en"/>
              <a:t> </a:t>
            </a:r>
            <a:endParaRPr/>
          </a:p>
        </p:txBody>
      </p:sp>
      <p:sp>
        <p:nvSpPr>
          <p:cNvPr id="235" name="Google Shape;235;p37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idx="1" type="body"/>
          </p:nvPr>
        </p:nvSpPr>
        <p:spPr>
          <a:xfrm>
            <a:off x="381000" y="1314450"/>
            <a:ext cx="84582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Adjacent nodes ←→ Similar representations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Transductive algorithm</a:t>
            </a:r>
            <a:endParaRPr/>
          </a:p>
          <a:p>
            <a:pPr indent="-381000" lvl="0" marL="457200" rtl="0" algn="l">
              <a:spcBef>
                <a:spcPts val="2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Random walks of “L” length, “k” times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SkipGram method </a:t>
            </a:r>
            <a:endParaRPr/>
          </a:p>
          <a:p>
            <a:pPr indent="0" lvl="0" marL="45720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200"/>
              <a:t>Gradient descent to update neighbour node</a:t>
            </a:r>
            <a:endParaRPr/>
          </a:p>
        </p:txBody>
      </p:sp>
      <p:sp>
        <p:nvSpPr>
          <p:cNvPr id="241" name="Google Shape;241;p38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Walk</a:t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475" y="3046338"/>
            <a:ext cx="2920126" cy="1577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idx="1" type="body"/>
          </p:nvPr>
        </p:nvSpPr>
        <p:spPr>
          <a:xfrm>
            <a:off x="381000" y="1314450"/>
            <a:ext cx="84582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Dynamic graph learning - No need to retrain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Context based similarity representations</a:t>
            </a:r>
            <a:endParaRPr/>
          </a:p>
          <a:p>
            <a:pPr indent="-308610" lvl="0" marL="457200" rtl="0" algn="l">
              <a:spcBef>
                <a:spcPts val="2000"/>
              </a:spcBef>
              <a:spcAft>
                <a:spcPts val="0"/>
              </a:spcAft>
              <a:buSzPts val="1260"/>
              <a:buAutoNum type="arabicPeriod"/>
            </a:pPr>
            <a:r>
              <a:rPr lang="en"/>
              <a:t>Random Walks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ts val="1260"/>
              <a:buAutoNum type="arabicPeriod"/>
            </a:pPr>
            <a:r>
              <a:rPr lang="en"/>
              <a:t>Learning weights using aggregate function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ts val="1260"/>
              <a:buAutoNum type="arabicPeriod"/>
            </a:pPr>
            <a:r>
              <a:rPr lang="en"/>
              <a:t>Neural network layer to learn weights</a:t>
            </a:r>
            <a:endParaRPr/>
          </a:p>
        </p:txBody>
      </p:sp>
      <p:sp>
        <p:nvSpPr>
          <p:cNvPr id="248" name="Google Shape;248;p39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GraphSage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GraphSage</a:t>
            </a:r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9900"/>
            <a:ext cx="7502082" cy="348407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0"/>
          <p:cNvSpPr txBox="1"/>
          <p:nvPr/>
        </p:nvSpPr>
        <p:spPr>
          <a:xfrm>
            <a:off x="152400" y="4612550"/>
            <a:ext cx="89916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780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Hamilton, Will, Zhitao Ying, and Jure Leskovec. “Inductive representation learning on large graphs.” , NeuIPS, 2017.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381000" y="1314450"/>
            <a:ext cx="84582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400"/>
              <a:t>Attention mechanism → higher weight for important nodes</a:t>
            </a:r>
            <a:endParaRPr sz="2400"/>
          </a:p>
          <a:p>
            <a:pPr indent="-381000" lvl="0" marL="457200" rtl="0" algn="l">
              <a:spcBef>
                <a:spcPts val="20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Linear transformation, </a:t>
            </a:r>
            <a:r>
              <a:rPr lang="en" sz="2400"/>
              <a:t>W</a:t>
            </a:r>
            <a:r>
              <a:rPr baseline="30000" lang="en" sz="2400"/>
              <a:t>l</a:t>
            </a:r>
            <a:r>
              <a:rPr lang="en" sz="2400"/>
              <a:t>H</a:t>
            </a:r>
            <a:r>
              <a:rPr baseline="30000" lang="en" sz="2400"/>
              <a:t>l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Additive attention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Concatenate 2 neighbour features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Multiply with weight vector, a.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Apply LeakyReLU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Normalize with softmax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GCN</a:t>
            </a:r>
            <a:endParaRPr sz="2400"/>
          </a:p>
        </p:txBody>
      </p:sp>
      <p:sp>
        <p:nvSpPr>
          <p:cNvPr id="261" name="Google Shape;261;p41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Attention Networks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idx="1" type="body"/>
          </p:nvPr>
        </p:nvSpPr>
        <p:spPr>
          <a:xfrm>
            <a:off x="381000" y="1314450"/>
            <a:ext cx="84582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To find a representative embedding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Encoder layer → Graph convolutional layers, non-linear activations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Decoder layer - Graph convolutional layers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Reconstruction loss to find the difference. </a:t>
            </a:r>
            <a:endParaRPr/>
          </a:p>
        </p:txBody>
      </p:sp>
      <p:sp>
        <p:nvSpPr>
          <p:cNvPr id="267" name="Google Shape;267;p42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Encoder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Graphs! Graphs!</a:t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0" y="454905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Jumper, J., Evans, R., Pritzel, A. </a:t>
            </a: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 al.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Highly accurate protein structure prediction with AlphaFold. </a:t>
            </a: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Nature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596, 583–589 (2021)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150" y="1083025"/>
            <a:ext cx="4538220" cy="3410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ctrTitle"/>
          </p:nvPr>
        </p:nvSpPr>
        <p:spPr>
          <a:xfrm>
            <a:off x="1066800" y="1682928"/>
            <a:ext cx="7010400" cy="12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idx="1" type="body"/>
          </p:nvPr>
        </p:nvSpPr>
        <p:spPr>
          <a:xfrm>
            <a:off x="381000" y="1314450"/>
            <a:ext cx="84582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8610" lvl="0" marL="457200" rtl="0" algn="l">
              <a:spcBef>
                <a:spcPts val="2000"/>
              </a:spcBef>
              <a:spcAft>
                <a:spcPts val="0"/>
              </a:spcAft>
              <a:buSzPts val="1260"/>
              <a:buChar char="●"/>
            </a:pPr>
            <a:r>
              <a:rPr lang="en"/>
              <a:t>Multidomain brain decoder for brain response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ts val="1260"/>
              <a:buChar char="●"/>
            </a:pPr>
            <a:r>
              <a:rPr lang="en"/>
              <a:t>Graph classification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ts val="1260"/>
              <a:buChar char="●"/>
            </a:pPr>
            <a:r>
              <a:rPr lang="en"/>
              <a:t>Human </a:t>
            </a:r>
            <a:r>
              <a:rPr lang="en">
                <a:uFill>
                  <a:noFill/>
                </a:uFill>
                <a:hlinkClick r:id="rId3"/>
              </a:rPr>
              <a:t>Connectome</a:t>
            </a:r>
            <a:r>
              <a:rPr lang="en"/>
              <a:t> Project task-fMRI database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1200 participants, 21 different experimental conditions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6 cognitive domain: emotion, language, motor, relational, social, and working memory.</a:t>
            </a:r>
            <a:endParaRPr sz="2200"/>
          </a:p>
        </p:txBody>
      </p:sp>
      <p:sp>
        <p:nvSpPr>
          <p:cNvPr id="278" name="Google Shape;278;p44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Decoding</a:t>
            </a:r>
            <a:endParaRPr/>
          </a:p>
        </p:txBody>
      </p:sp>
      <p:sp>
        <p:nvSpPr>
          <p:cNvPr id="279" name="Google Shape;279;p44"/>
          <p:cNvSpPr txBox="1"/>
          <p:nvPr/>
        </p:nvSpPr>
        <p:spPr>
          <a:xfrm>
            <a:off x="114300" y="3971775"/>
            <a:ext cx="84582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780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Yu Zhang, Loïc Tetrel, Bertrand Thirion, Pierre Bellec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“Functional annotation of human cognitive states using deep graph convolution” , 2021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Decoding</a:t>
            </a:r>
            <a:endParaRPr/>
          </a:p>
        </p:txBody>
      </p:sp>
      <p:sp>
        <p:nvSpPr>
          <p:cNvPr id="285" name="Google Shape;285;p45"/>
          <p:cNvSpPr txBox="1"/>
          <p:nvPr/>
        </p:nvSpPr>
        <p:spPr>
          <a:xfrm>
            <a:off x="114300" y="4200375"/>
            <a:ext cx="84582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780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Yu Zhang, Loïc Tetrel, Bertrand Thirion, Pierre Bellec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“Functional annotation of human cognitive states using deep graph convolution” , 2021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6" name="Google Shape;28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75" y="1119900"/>
            <a:ext cx="5562599" cy="29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5"/>
          <p:cNvSpPr txBox="1"/>
          <p:nvPr/>
        </p:nvSpPr>
        <p:spPr>
          <a:xfrm>
            <a:off x="6719450" y="1697175"/>
            <a:ext cx="21474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6 GCN layers with 32 graph filters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Global average pooling layer, 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 fully connected layers</a:t>
            </a:r>
            <a:endParaRPr sz="1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just"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Softmax layer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6"/>
          <p:cNvSpPr txBox="1"/>
          <p:nvPr>
            <p:ph idx="1" type="body"/>
          </p:nvPr>
        </p:nvSpPr>
        <p:spPr>
          <a:xfrm>
            <a:off x="381000" y="1314450"/>
            <a:ext cx="84582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Graph node classification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Autism Brain Imaging Data Exchange (ABIDE) dataset 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Gender and site information → Population Graph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Imaging features → Node feature vector</a:t>
            </a:r>
            <a:endParaRPr sz="135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3" name="Google Shape;293;p46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Autism Spectrum Disorder </a:t>
            </a:r>
            <a:endParaRPr/>
          </a:p>
        </p:txBody>
      </p:sp>
      <p:sp>
        <p:nvSpPr>
          <p:cNvPr id="294" name="Google Shape;294;p46"/>
          <p:cNvSpPr txBox="1"/>
          <p:nvPr/>
        </p:nvSpPr>
        <p:spPr>
          <a:xfrm>
            <a:off x="-38100" y="4124175"/>
            <a:ext cx="9029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48640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Anirudh, R., and Thiagarajan, J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Bootstrapping graph convolutional neural networks for autism spectrum disorder classification, 2019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177800" rtl="0" algn="r">
              <a:lnSpc>
                <a:spcPct val="132352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Autism Spectrum Disorder </a:t>
            </a:r>
            <a:endParaRPr/>
          </a:p>
        </p:txBody>
      </p:sp>
      <p:pic>
        <p:nvPicPr>
          <p:cNvPr id="300" name="Google Shape;3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700" y="1036775"/>
            <a:ext cx="3921255" cy="35227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7"/>
          <p:cNvSpPr txBox="1"/>
          <p:nvPr/>
        </p:nvSpPr>
        <p:spPr>
          <a:xfrm>
            <a:off x="-38100" y="4124175"/>
            <a:ext cx="9029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486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Anirudh, R., and Thiagarajan, J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Bootstrapping graph convolutional neural networks for autism spectrum disorder classification, 2019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77800" marR="177800" rtl="0" algn="r">
              <a:lnSpc>
                <a:spcPct val="132352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idx="1" type="body"/>
          </p:nvPr>
        </p:nvSpPr>
        <p:spPr>
          <a:xfrm>
            <a:off x="381000" y="1314450"/>
            <a:ext cx="84582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Introduction to graph notations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Basic architectures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Some application</a:t>
            </a:r>
            <a:endParaRPr/>
          </a:p>
        </p:txBody>
      </p:sp>
      <p:sp>
        <p:nvSpPr>
          <p:cNvPr id="307" name="Google Shape;307;p48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81000" y="1314450"/>
            <a:ext cx="84582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7211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SzPts val="2260"/>
              <a:buAutoNum type="arabicPeriod"/>
            </a:pPr>
            <a:r>
              <a:rPr lang="en"/>
              <a:t>Terminology and representations </a:t>
            </a:r>
            <a:endParaRPr/>
          </a:p>
          <a:p>
            <a:pPr indent="-37211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60"/>
              <a:buAutoNum type="arabicPeriod"/>
            </a:pPr>
            <a:r>
              <a:rPr lang="en"/>
              <a:t>Popular architectures</a:t>
            </a:r>
            <a:endParaRPr/>
          </a:p>
          <a:p>
            <a:pPr indent="-37211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60"/>
              <a:buAutoNum type="arabicPeriod"/>
            </a:pPr>
            <a:r>
              <a:rPr lang="en"/>
              <a:t>An architecture demonstration</a:t>
            </a:r>
            <a:endParaRPr/>
          </a:p>
          <a:p>
            <a:pPr indent="-37211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60"/>
              <a:buAutoNum type="arabicPeriod"/>
            </a:pPr>
            <a:r>
              <a:rPr lang="en"/>
              <a:t>Related Work</a:t>
            </a:r>
            <a:endParaRPr/>
          </a:p>
        </p:txBody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Focus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81000" y="1314450"/>
            <a:ext cx="84582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Real world objects, and their connections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G = {V, E}, V → Nodes, E → Edges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Directed / Undirected</a:t>
            </a:r>
            <a:endParaRPr/>
          </a:p>
        </p:txBody>
      </p:sp>
      <p:sp>
        <p:nvSpPr>
          <p:cNvPr id="86" name="Google Shape;86;p18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2256500" y="4612550"/>
            <a:ext cx="688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780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Sanchez-Lengeling, et al., "A Gentle Introduction to Graph Neural Networks", Distill, 2021.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3915700" y="3235425"/>
            <a:ext cx="564000" cy="4977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/>
          <p:nvPr/>
        </p:nvSpPr>
        <p:spPr>
          <a:xfrm>
            <a:off x="5903050" y="2169100"/>
            <a:ext cx="564000" cy="4977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6158575" y="4114850"/>
            <a:ext cx="564000" cy="4977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/>
          <p:nvPr/>
        </p:nvSpPr>
        <p:spPr>
          <a:xfrm>
            <a:off x="7890400" y="3048625"/>
            <a:ext cx="564000" cy="4977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88" idx="7"/>
            <a:endCxn id="89" idx="2"/>
          </p:cNvCxnSpPr>
          <p:nvPr/>
        </p:nvCxnSpPr>
        <p:spPr>
          <a:xfrm flipH="1" rot="10800000">
            <a:off x="4397104" y="2417911"/>
            <a:ext cx="1506000" cy="89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8"/>
          <p:cNvCxnSpPr>
            <a:stCxn id="88" idx="6"/>
            <a:endCxn id="91" idx="2"/>
          </p:cNvCxnSpPr>
          <p:nvPr/>
        </p:nvCxnSpPr>
        <p:spPr>
          <a:xfrm flipH="1" rot="10800000">
            <a:off x="4479700" y="3297375"/>
            <a:ext cx="3410700" cy="18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8"/>
          <p:cNvCxnSpPr>
            <a:stCxn id="90" idx="0"/>
            <a:endCxn id="89" idx="4"/>
          </p:cNvCxnSpPr>
          <p:nvPr/>
        </p:nvCxnSpPr>
        <p:spPr>
          <a:xfrm rot="10800000">
            <a:off x="6184975" y="2666750"/>
            <a:ext cx="255600" cy="144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8"/>
          <p:cNvCxnSpPr>
            <a:stCxn id="90" idx="7"/>
            <a:endCxn id="91" idx="3"/>
          </p:cNvCxnSpPr>
          <p:nvPr/>
        </p:nvCxnSpPr>
        <p:spPr>
          <a:xfrm flipH="1" rot="10800000">
            <a:off x="6639979" y="3473436"/>
            <a:ext cx="1332900" cy="71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8"/>
          <p:cNvCxnSpPr>
            <a:stCxn id="88" idx="5"/>
            <a:endCxn id="90" idx="2"/>
          </p:cNvCxnSpPr>
          <p:nvPr/>
        </p:nvCxnSpPr>
        <p:spPr>
          <a:xfrm>
            <a:off x="4397104" y="3660239"/>
            <a:ext cx="1761600" cy="70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81000" y="1314450"/>
            <a:ext cx="84582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a) </a:t>
            </a:r>
            <a:r>
              <a:rPr lang="en"/>
              <a:t>Edge lists → ((v</a:t>
            </a:r>
            <a:r>
              <a:rPr baseline="-25000" lang="en"/>
              <a:t>1</a:t>
            </a:r>
            <a:r>
              <a:rPr lang="en"/>
              <a:t>, v</a:t>
            </a:r>
            <a:r>
              <a:rPr baseline="-25000" lang="en"/>
              <a:t>2</a:t>
            </a:r>
            <a:r>
              <a:rPr lang="en"/>
              <a:t>)....(v</a:t>
            </a:r>
            <a:r>
              <a:rPr baseline="-25000" lang="en"/>
              <a:t>4</a:t>
            </a:r>
            <a:r>
              <a:rPr lang="en"/>
              <a:t>,v</a:t>
            </a:r>
            <a:r>
              <a:rPr baseline="-25000" lang="en"/>
              <a:t>6</a:t>
            </a:r>
            <a:r>
              <a:rPr lang="en"/>
              <a:t>))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b) Adjacency Matrices                 c) </a:t>
            </a:r>
            <a:r>
              <a:rPr lang="en"/>
              <a:t>Adjacency Lists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000"/>
              <a:t>                            </a:t>
            </a:r>
            <a:r>
              <a:rPr lang="en" sz="2000"/>
              <a:t>[ [0 1 0 0 0..]                                                      [[1,6,8]</a:t>
            </a:r>
            <a:endParaRPr sz="2000"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000"/>
              <a:t>                                 .....                                                                   …..</a:t>
            </a:r>
            <a:endParaRPr sz="2000"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2000"/>
              <a:t>                             [0 1 0 0..]]                                                          [1,4,7]]</a:t>
            </a:r>
            <a:endParaRPr sz="2000"/>
          </a:p>
        </p:txBody>
      </p:sp>
      <p:sp>
        <p:nvSpPr>
          <p:cNvPr id="102" name="Google Shape;102;p19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Representing Graphs</a:t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2256500" y="4612550"/>
            <a:ext cx="688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780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Source: Khan Academy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75" y="2724150"/>
            <a:ext cx="1904200" cy="19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6400" y="2724150"/>
            <a:ext cx="1502340" cy="181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81000" y="1314450"/>
            <a:ext cx="84582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861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260"/>
              <a:buChar char="●"/>
            </a:pPr>
            <a:r>
              <a:rPr lang="en"/>
              <a:t>Degree of a node → Number of neighbours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Char char="●"/>
            </a:pPr>
            <a:r>
              <a:rPr lang="en"/>
              <a:t>Distance between Node A and B → shortest path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Char char="●"/>
            </a:pPr>
            <a:r>
              <a:rPr lang="en"/>
              <a:t>Eccentricity → Maximum distance between A to anynode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Char char="●"/>
            </a:pPr>
            <a:r>
              <a:rPr lang="en"/>
              <a:t>Connected components → Linked nodes</a:t>
            </a:r>
            <a:endParaRPr/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Char char="●"/>
            </a:pPr>
            <a:r>
              <a:rPr lang="en"/>
              <a:t>Center of connected component</a:t>
            </a:r>
            <a:endParaRPr/>
          </a:p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81000" y="1314450"/>
            <a:ext cx="84582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Trail → Walk with distinct edges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Path → Walk with distinct nodes</a:t>
            </a:r>
            <a:endParaRPr/>
          </a:p>
        </p:txBody>
      </p:sp>
      <p:sp>
        <p:nvSpPr>
          <p:cNvPr id="117" name="Google Shape;117;p21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Connected Graphs</a:t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2256500" y="4612550"/>
            <a:ext cx="688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780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 Learning on Graphs, Yao Ma and Jiliang Tang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500" y="2725038"/>
            <a:ext cx="3476984" cy="1887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81000" y="1314450"/>
            <a:ext cx="8458200" cy="348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861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1260"/>
              <a:buChar char="●"/>
            </a:pPr>
            <a:r>
              <a:rPr lang="en"/>
              <a:t>Importance of a node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60"/>
              <a:buChar char="●"/>
            </a:pPr>
            <a:r>
              <a:rPr lang="en"/>
              <a:t>Degree based → Number of neighbour nodes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60"/>
              <a:buChar char="●"/>
            </a:pPr>
            <a:r>
              <a:rPr lang="en"/>
              <a:t>Eigenvector</a:t>
            </a:r>
            <a:r>
              <a:rPr lang="en"/>
              <a:t> centrality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60"/>
              <a:buChar char="●"/>
            </a:pPr>
            <a:r>
              <a:rPr lang="en"/>
              <a:t>Catz centrality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60"/>
              <a:buChar char="●"/>
            </a:pPr>
            <a:r>
              <a:rPr lang="en"/>
              <a:t>Betweenness centrality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>
            <p:ph type="title"/>
          </p:nvPr>
        </p:nvSpPr>
        <p:spPr>
          <a:xfrm>
            <a:off x="228600" y="0"/>
            <a:ext cx="8763000" cy="96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Centrality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775" y="2482588"/>
            <a:ext cx="3476984" cy="188750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/>
        </p:nvSpPr>
        <p:spPr>
          <a:xfrm>
            <a:off x="2256500" y="4612550"/>
            <a:ext cx="688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7800" marR="177800" rtl="0" algn="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Source: Deep Learning on Graphs, Yao Ma and Jiliang Tang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